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79" r:id="rId6"/>
    <p:sldId id="259" r:id="rId7"/>
    <p:sldId id="280" r:id="rId8"/>
    <p:sldId id="263" r:id="rId9"/>
    <p:sldId id="260" r:id="rId10"/>
    <p:sldId id="261" r:id="rId11"/>
    <p:sldId id="262" r:id="rId12"/>
    <p:sldId id="264" r:id="rId13"/>
    <p:sldId id="265" r:id="rId14"/>
    <p:sldId id="266" r:id="rId15"/>
    <p:sldId id="267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true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true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true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true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true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true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true">
          <a:gsLst>
            <a:gs pos="0">
              <a:srgbClr val="232C33"/>
            </a:gs>
            <a:gs pos="100000">
              <a:srgbClr val="525C64"/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true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true"/>
          <p:nvPr>
            <p:ph type="title" hasCustomPrompt="tru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true"/>
          <p:nvPr>
            <p:ph type="body" idx="1" hasCustomPrompt="true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true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true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true"/>
          <p:nvPr/>
        </p:nvSpPr>
        <p:spPr>
          <a:xfrm>
            <a:off x="1544320" y="3058795"/>
            <a:ext cx="9921240" cy="3179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/>
              <a:t>Zeitgeist</a:t>
            </a:r>
            <a:endParaRPr lang="en-US" altLang="zh-CN"/>
          </a:p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zh-CN" altLang="en-US"/>
              <a:t>与预测市场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true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true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false"/>
          <p:nvPr/>
        </p:nvPicPr>
        <p:blipFill rotWithShape="true">
          <a:blip r:embed="rId1"/>
          <a:srcRect/>
          <a:stretch>
            <a:fillRect/>
          </a:stretch>
        </p:blipFill>
        <p:spPr>
          <a:xfrm flipH="true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false"/>
          <p:nvPr/>
        </p:nvPicPr>
        <p:blipFill rotWithShape="true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false"/>
          <p:nvPr/>
        </p:nvPicPr>
        <p:blipFill rotWithShape="true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true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Prediction Market - 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true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true"/>
          <p:nvPr/>
        </p:nvSpPr>
        <p:spPr>
          <a:xfrm>
            <a:off x="1492250" y="390556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Market Scoring Rule - 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true"/>
          <p:nvPr/>
        </p:nvSpPr>
        <p:spPr>
          <a:xfrm>
            <a:off x="1492250" y="505206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Logarithmic Market Scoring Rule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true"/>
          <p:nvPr/>
        </p:nvSpPr>
        <p:spPr>
          <a:xfrm>
            <a:off x="1475740" y="6808471"/>
            <a:ext cx="1071753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Liquidity-Sensitive Logarithmic 	Market Scoring Rule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流动性敏感对数市场评分规则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 txBox="true"/>
          <p:nvPr/>
        </p:nvSpPr>
        <p:spPr>
          <a:xfrm>
            <a:off x="1459230" y="932434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fals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 | Rikiddo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false"/>
            <p:nvPr/>
          </p:nvPicPr>
          <p:blipFill rotWithShape="true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false"/>
            <p:nvPr/>
          </p:nvPicPr>
          <p:blipFill rotWithShape="true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false"/>
            <p:nvPr/>
          </p:nvPicPr>
          <p:blipFill rotWithShape="true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true"/>
          <p:nvPr>
            <p:ph type="ctrTitle"/>
          </p:nvPr>
        </p:nvSpPr>
        <p:spPr>
          <a:xfrm flipH="true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true"/>
          <p:nvPr/>
        </p:nvSpPr>
        <p:spPr>
          <a:xfrm flipH="true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true"/>
          <p:nvPr/>
        </p:nvSpPr>
        <p:spPr>
          <a:xfrm flipH="true">
            <a:off x="11379200" y="7486015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true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true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true"/>
          <p:nvPr/>
        </p:nvSpPr>
        <p:spPr>
          <a:xfrm>
            <a:off x="11285908" y="2371408"/>
            <a:ext cx="10926752" cy="26866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true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8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true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true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true"/>
          <p:nvPr/>
        </p:nvSpPr>
        <p:spPr>
          <a:xfrm>
            <a:off x="11285908" y="2371408"/>
            <a:ext cx="10926752" cy="26866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true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8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8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25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true"/>
          <p:nvPr/>
        </p:nvSpPr>
        <p:spPr>
          <a:xfrm>
            <a:off x="8352843" y="87947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1897995" y="2203450"/>
            <a:ext cx="8036560" cy="8790940"/>
            <a:chOff x="5822295" y="1148189"/>
            <a:chExt cx="5163624" cy="4926686"/>
          </a:xfrm>
        </p:grpSpPr>
        <p:sp>
          <p:nvSpPr>
            <p:cNvPr id="11" name="Oval"/>
            <p:cNvSpPr/>
            <p:nvPr/>
          </p:nvSpPr>
          <p:spPr>
            <a:xfrm>
              <a:off x="7170394" y="5315035"/>
              <a:ext cx="2467426" cy="759840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431843" y="4334598"/>
              <a:ext cx="1944528" cy="1556442"/>
              <a:chOff x="7415501" y="4334598"/>
              <a:chExt cx="1944528" cy="1556442"/>
            </a:xfrm>
          </p:grpSpPr>
          <p:sp>
            <p:nvSpPr>
              <p:cNvPr id="16" name="Shape"/>
              <p:cNvSpPr/>
              <p:nvPr/>
            </p:nvSpPr>
            <p:spPr>
              <a:xfrm>
                <a:off x="8927004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2853" y="195"/>
                    </a:moveTo>
                    <a:lnTo>
                      <a:pt x="2242" y="259"/>
                    </a:lnTo>
                    <a:lnTo>
                      <a:pt x="0" y="454"/>
                    </a:lnTo>
                    <a:lnTo>
                      <a:pt x="20174" y="21600"/>
                    </a:lnTo>
                    <a:lnTo>
                      <a:pt x="20581" y="21535"/>
                    </a:lnTo>
                    <a:lnTo>
                      <a:pt x="21192" y="21470"/>
                    </a:lnTo>
                    <a:lnTo>
                      <a:pt x="21600" y="21470"/>
                    </a:lnTo>
                    <a:lnTo>
                      <a:pt x="5094" y="0"/>
                    </a:lnTo>
                    <a:close/>
                  </a:path>
                </a:pathLst>
              </a:custGeom>
              <a:gradFill flip="none" rotWithShape="true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Shape"/>
              <p:cNvSpPr/>
              <p:nvPr/>
            </p:nvSpPr>
            <p:spPr>
              <a:xfrm>
                <a:off x="7415501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18747" y="195"/>
                    </a:moveTo>
                    <a:lnTo>
                      <a:pt x="19359" y="259"/>
                    </a:lnTo>
                    <a:lnTo>
                      <a:pt x="21600" y="454"/>
                    </a:lnTo>
                    <a:lnTo>
                      <a:pt x="1426" y="21600"/>
                    </a:lnTo>
                    <a:lnTo>
                      <a:pt x="1019" y="21535"/>
                    </a:lnTo>
                    <a:lnTo>
                      <a:pt x="408" y="21470"/>
                    </a:lnTo>
                    <a:lnTo>
                      <a:pt x="0" y="21470"/>
                    </a:lnTo>
                    <a:lnTo>
                      <a:pt x="16506" y="0"/>
                    </a:lnTo>
                    <a:close/>
                  </a:path>
                </a:pathLst>
              </a:custGeom>
              <a:gradFill flip="none" rotWithShape="true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8330570" y="4375449"/>
                <a:ext cx="114390" cy="1515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11571" y="0"/>
                    </a:moveTo>
                    <a:lnTo>
                      <a:pt x="9257" y="0"/>
                    </a:lnTo>
                    <a:lnTo>
                      <a:pt x="0" y="0"/>
                    </a:lnTo>
                    <a:lnTo>
                      <a:pt x="7714" y="21600"/>
                    </a:lnTo>
                    <a:lnTo>
                      <a:pt x="9257" y="21600"/>
                    </a:lnTo>
                    <a:lnTo>
                      <a:pt x="11571" y="21600"/>
                    </a:lnTo>
                    <a:lnTo>
                      <a:pt x="1388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2" name="Shape"/>
            <p:cNvSpPr/>
            <p:nvPr/>
          </p:nvSpPr>
          <p:spPr>
            <a:xfrm>
              <a:off x="5822295" y="1148189"/>
              <a:ext cx="5163624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1292" y="21600"/>
                  </a:moveTo>
                  <a:lnTo>
                    <a:pt x="308" y="21600"/>
                  </a:lnTo>
                  <a:cubicBezTo>
                    <a:pt x="137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137" y="0"/>
                    <a:pt x="308" y="0"/>
                  </a:cubicBezTo>
                  <a:lnTo>
                    <a:pt x="21292" y="0"/>
                  </a:lnTo>
                  <a:cubicBezTo>
                    <a:pt x="21463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583" y="17400"/>
                    <a:pt x="21446" y="21600"/>
                    <a:pt x="21292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/>
            <p:cNvSpPr/>
            <p:nvPr/>
          </p:nvSpPr>
          <p:spPr>
            <a:xfrm>
              <a:off x="5822295" y="4252898"/>
              <a:ext cx="5163624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1292" y="21600"/>
                  </a:moveTo>
                  <a:lnTo>
                    <a:pt x="308" y="21600"/>
                  </a:lnTo>
                  <a:cubicBezTo>
                    <a:pt x="137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137" y="0"/>
                    <a:pt x="308" y="0"/>
                  </a:cubicBezTo>
                  <a:lnTo>
                    <a:pt x="21292" y="0"/>
                  </a:lnTo>
                  <a:cubicBezTo>
                    <a:pt x="21463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583" y="16800"/>
                    <a:pt x="21446" y="21600"/>
                    <a:pt x="21292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" name="Rectangle"/>
            <p:cNvSpPr/>
            <p:nvPr/>
          </p:nvSpPr>
          <p:spPr>
            <a:xfrm>
              <a:off x="5936679" y="1229892"/>
              <a:ext cx="4934856" cy="3096542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1" name="Graphic 26" descr="Bullseye"/>
          <p:cNvGrpSpPr/>
          <p:nvPr/>
        </p:nvGrpSpPr>
        <p:grpSpPr>
          <a:xfrm>
            <a:off x="13068300" y="2449830"/>
            <a:ext cx="1652905" cy="1652905"/>
            <a:chOff x="6242026" y="1587341"/>
            <a:chExt cx="881475" cy="881475"/>
          </a:xfrm>
        </p:grpSpPr>
        <p:sp>
          <p:nvSpPr>
            <p:cNvPr id="42" name="Freeform: Shape 41"/>
            <p:cNvSpPr/>
            <p:nvPr/>
          </p:nvSpPr>
          <p:spPr>
            <a:xfrm>
              <a:off x="6576251" y="1665388"/>
              <a:ext cx="469201" cy="468283"/>
            </a:xfrm>
            <a:custGeom>
              <a:avLst/>
              <a:gdLst>
                <a:gd name="connsiteX0" fmla="*/ 386564 w 469201"/>
                <a:gd name="connsiteY0" fmla="*/ 82638 h 468283"/>
                <a:gd name="connsiteX1" fmla="*/ 377381 w 469201"/>
                <a:gd name="connsiteY1" fmla="*/ 0 h 468283"/>
                <a:gd name="connsiteX2" fmla="*/ 276379 w 469201"/>
                <a:gd name="connsiteY2" fmla="*/ 101002 h 468283"/>
                <a:gd name="connsiteX3" fmla="*/ 281888 w 469201"/>
                <a:gd name="connsiteY3" fmla="*/ 148749 h 468283"/>
                <a:gd name="connsiteX4" fmla="*/ 134976 w 469201"/>
                <a:gd name="connsiteY4" fmla="*/ 295661 h 468283"/>
                <a:gd name="connsiteX5" fmla="*/ 91820 w 469201"/>
                <a:gd name="connsiteY5" fmla="*/ 284643 h 468283"/>
                <a:gd name="connsiteX6" fmla="*/ 0 w 469201"/>
                <a:gd name="connsiteY6" fmla="*/ 376463 h 468283"/>
                <a:gd name="connsiteX7" fmla="*/ 91820 w 469201"/>
                <a:gd name="connsiteY7" fmla="*/ 468284 h 468283"/>
                <a:gd name="connsiteX8" fmla="*/ 183641 w 469201"/>
                <a:gd name="connsiteY8" fmla="*/ 376463 h 468283"/>
                <a:gd name="connsiteX9" fmla="*/ 173540 w 469201"/>
                <a:gd name="connsiteY9" fmla="*/ 334226 h 468283"/>
                <a:gd name="connsiteX10" fmla="*/ 320453 w 469201"/>
                <a:gd name="connsiteY10" fmla="*/ 187313 h 468283"/>
                <a:gd name="connsiteX11" fmla="*/ 368199 w 469201"/>
                <a:gd name="connsiteY11" fmla="*/ 192823 h 468283"/>
                <a:gd name="connsiteX12" fmla="*/ 469202 w 469201"/>
                <a:gd name="connsiteY12" fmla="*/ 91820 h 468283"/>
                <a:gd name="connsiteX13" fmla="*/ 386564 w 469201"/>
                <a:gd name="connsiteY13" fmla="*/ 82638 h 4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9201" h="468283">
                  <a:moveTo>
                    <a:pt x="386564" y="82638"/>
                  </a:moveTo>
                  <a:lnTo>
                    <a:pt x="377381" y="0"/>
                  </a:lnTo>
                  <a:lnTo>
                    <a:pt x="276379" y="101002"/>
                  </a:lnTo>
                  <a:lnTo>
                    <a:pt x="281888" y="148749"/>
                  </a:lnTo>
                  <a:lnTo>
                    <a:pt x="134976" y="295661"/>
                  </a:lnTo>
                  <a:cubicBezTo>
                    <a:pt x="122121" y="289234"/>
                    <a:pt x="107430" y="284643"/>
                    <a:pt x="91820" y="284643"/>
                  </a:cubicBezTo>
                  <a:cubicBezTo>
                    <a:pt x="41319" y="284643"/>
                    <a:pt x="0" y="325962"/>
                    <a:pt x="0" y="376463"/>
                  </a:cubicBezTo>
                  <a:cubicBezTo>
                    <a:pt x="0" y="426964"/>
                    <a:pt x="41319" y="468284"/>
                    <a:pt x="91820" y="468284"/>
                  </a:cubicBezTo>
                  <a:cubicBezTo>
                    <a:pt x="142321" y="468284"/>
                    <a:pt x="183641" y="426964"/>
                    <a:pt x="183641" y="376463"/>
                  </a:cubicBezTo>
                  <a:cubicBezTo>
                    <a:pt x="183641" y="360854"/>
                    <a:pt x="179968" y="347081"/>
                    <a:pt x="173540" y="334226"/>
                  </a:cubicBezTo>
                  <a:lnTo>
                    <a:pt x="320453" y="187313"/>
                  </a:lnTo>
                  <a:lnTo>
                    <a:pt x="368199" y="192823"/>
                  </a:lnTo>
                  <a:lnTo>
                    <a:pt x="469202" y="91820"/>
                  </a:lnTo>
                  <a:lnTo>
                    <a:pt x="386564" y="82638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6320073" y="1692934"/>
              <a:ext cx="697834" cy="697834"/>
            </a:xfrm>
            <a:custGeom>
              <a:avLst/>
              <a:gdLst>
                <a:gd name="connsiteX0" fmla="*/ 650088 w 697834"/>
                <a:gd name="connsiteY0" fmla="*/ 190986 h 697834"/>
                <a:gd name="connsiteX1" fmla="*/ 638151 w 697834"/>
                <a:gd name="connsiteY1" fmla="*/ 203841 h 697834"/>
                <a:gd name="connsiteX2" fmla="*/ 620705 w 697834"/>
                <a:gd name="connsiteY2" fmla="*/ 202005 h 697834"/>
                <a:gd name="connsiteX3" fmla="*/ 601423 w 697834"/>
                <a:gd name="connsiteY3" fmla="*/ 199250 h 697834"/>
                <a:gd name="connsiteX4" fmla="*/ 642742 w 697834"/>
                <a:gd name="connsiteY4" fmla="*/ 348917 h 697834"/>
                <a:gd name="connsiteX5" fmla="*/ 348917 w 697834"/>
                <a:gd name="connsiteY5" fmla="*/ 642742 h 697834"/>
                <a:gd name="connsiteX6" fmla="*/ 55092 w 697834"/>
                <a:gd name="connsiteY6" fmla="*/ 348917 h 697834"/>
                <a:gd name="connsiteX7" fmla="*/ 348917 w 697834"/>
                <a:gd name="connsiteY7" fmla="*/ 55092 h 697834"/>
                <a:gd name="connsiteX8" fmla="*/ 498584 w 697834"/>
                <a:gd name="connsiteY8" fmla="*/ 96411 h 697834"/>
                <a:gd name="connsiteX9" fmla="*/ 496748 w 697834"/>
                <a:gd name="connsiteY9" fmla="*/ 78047 h 697834"/>
                <a:gd name="connsiteX10" fmla="*/ 493993 w 697834"/>
                <a:gd name="connsiteY10" fmla="*/ 59683 h 697834"/>
                <a:gd name="connsiteX11" fmla="*/ 506848 w 697834"/>
                <a:gd name="connsiteY11" fmla="*/ 46828 h 697834"/>
                <a:gd name="connsiteX12" fmla="*/ 513276 w 697834"/>
                <a:gd name="connsiteY12" fmla="*/ 40401 h 697834"/>
                <a:gd name="connsiteX13" fmla="*/ 348917 w 697834"/>
                <a:gd name="connsiteY13" fmla="*/ 0 h 697834"/>
                <a:gd name="connsiteX14" fmla="*/ 0 w 697834"/>
                <a:gd name="connsiteY14" fmla="*/ 348917 h 697834"/>
                <a:gd name="connsiteX15" fmla="*/ 348917 w 697834"/>
                <a:gd name="connsiteY15" fmla="*/ 697834 h 697834"/>
                <a:gd name="connsiteX16" fmla="*/ 697834 w 697834"/>
                <a:gd name="connsiteY16" fmla="*/ 348917 h 697834"/>
                <a:gd name="connsiteX17" fmla="*/ 656515 w 697834"/>
                <a:gd name="connsiteY17" fmla="*/ 185477 h 697834"/>
                <a:gd name="connsiteX18" fmla="*/ 650088 w 697834"/>
                <a:gd name="connsiteY18" fmla="*/ 190986 h 69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7834" h="697834">
                  <a:moveTo>
                    <a:pt x="650088" y="190986"/>
                  </a:moveTo>
                  <a:lnTo>
                    <a:pt x="638151" y="203841"/>
                  </a:lnTo>
                  <a:lnTo>
                    <a:pt x="620705" y="202005"/>
                  </a:lnTo>
                  <a:lnTo>
                    <a:pt x="601423" y="199250"/>
                  </a:lnTo>
                  <a:cubicBezTo>
                    <a:pt x="627133" y="243324"/>
                    <a:pt x="642742" y="293825"/>
                    <a:pt x="642742" y="348917"/>
                  </a:cubicBezTo>
                  <a:cubicBezTo>
                    <a:pt x="642742" y="510521"/>
                    <a:pt x="510521" y="642742"/>
                    <a:pt x="348917" y="642742"/>
                  </a:cubicBezTo>
                  <a:cubicBezTo>
                    <a:pt x="187313" y="642742"/>
                    <a:pt x="55092" y="510521"/>
                    <a:pt x="55092" y="348917"/>
                  </a:cubicBezTo>
                  <a:cubicBezTo>
                    <a:pt x="55092" y="187313"/>
                    <a:pt x="187313" y="55092"/>
                    <a:pt x="348917" y="55092"/>
                  </a:cubicBezTo>
                  <a:cubicBezTo>
                    <a:pt x="403091" y="55092"/>
                    <a:pt x="454511" y="69783"/>
                    <a:pt x="498584" y="96411"/>
                  </a:cubicBezTo>
                  <a:lnTo>
                    <a:pt x="496748" y="78047"/>
                  </a:lnTo>
                  <a:lnTo>
                    <a:pt x="493993" y="59683"/>
                  </a:lnTo>
                  <a:lnTo>
                    <a:pt x="506848" y="46828"/>
                  </a:lnTo>
                  <a:lnTo>
                    <a:pt x="513276" y="40401"/>
                  </a:lnTo>
                  <a:cubicBezTo>
                    <a:pt x="463693" y="14691"/>
                    <a:pt x="408600" y="0"/>
                    <a:pt x="348917" y="0"/>
                  </a:cubicBezTo>
                  <a:cubicBezTo>
                    <a:pt x="156095" y="0"/>
                    <a:pt x="0" y="156095"/>
                    <a:pt x="0" y="348917"/>
                  </a:cubicBezTo>
                  <a:cubicBezTo>
                    <a:pt x="0" y="541740"/>
                    <a:pt x="156095" y="697834"/>
                    <a:pt x="348917" y="697834"/>
                  </a:cubicBezTo>
                  <a:cubicBezTo>
                    <a:pt x="541740" y="697834"/>
                    <a:pt x="697834" y="541740"/>
                    <a:pt x="697834" y="348917"/>
                  </a:cubicBezTo>
                  <a:cubicBezTo>
                    <a:pt x="697834" y="289234"/>
                    <a:pt x="683143" y="234142"/>
                    <a:pt x="656515" y="185477"/>
                  </a:cubicBezTo>
                  <a:lnTo>
                    <a:pt x="650088" y="190986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6448621" y="1821482"/>
              <a:ext cx="440737" cy="440737"/>
            </a:xfrm>
            <a:custGeom>
              <a:avLst/>
              <a:gdLst>
                <a:gd name="connsiteX0" fmla="*/ 373709 w 440737"/>
                <a:gd name="connsiteY0" fmla="*/ 157931 h 440737"/>
                <a:gd name="connsiteX1" fmla="*/ 385645 w 440737"/>
                <a:gd name="connsiteY1" fmla="*/ 220369 h 440737"/>
                <a:gd name="connsiteX2" fmla="*/ 220369 w 440737"/>
                <a:gd name="connsiteY2" fmla="*/ 385645 h 440737"/>
                <a:gd name="connsiteX3" fmla="*/ 55092 w 440737"/>
                <a:gd name="connsiteY3" fmla="*/ 220369 h 440737"/>
                <a:gd name="connsiteX4" fmla="*/ 220369 w 440737"/>
                <a:gd name="connsiteY4" fmla="*/ 55092 h 440737"/>
                <a:gd name="connsiteX5" fmla="*/ 282807 w 440737"/>
                <a:gd name="connsiteY5" fmla="*/ 67029 h 440737"/>
                <a:gd name="connsiteX6" fmla="*/ 324126 w 440737"/>
                <a:gd name="connsiteY6" fmla="*/ 25710 h 440737"/>
                <a:gd name="connsiteX7" fmla="*/ 220369 w 440737"/>
                <a:gd name="connsiteY7" fmla="*/ 0 h 440737"/>
                <a:gd name="connsiteX8" fmla="*/ 0 w 440737"/>
                <a:gd name="connsiteY8" fmla="*/ 220369 h 440737"/>
                <a:gd name="connsiteX9" fmla="*/ 220369 w 440737"/>
                <a:gd name="connsiteY9" fmla="*/ 440738 h 440737"/>
                <a:gd name="connsiteX10" fmla="*/ 440738 w 440737"/>
                <a:gd name="connsiteY10" fmla="*/ 220369 h 440737"/>
                <a:gd name="connsiteX11" fmla="*/ 415028 w 440737"/>
                <a:gd name="connsiteY11" fmla="*/ 116612 h 440737"/>
                <a:gd name="connsiteX12" fmla="*/ 373709 w 440737"/>
                <a:gd name="connsiteY12" fmla="*/ 157931 h 4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0737" h="440737">
                  <a:moveTo>
                    <a:pt x="373709" y="157931"/>
                  </a:moveTo>
                  <a:cubicBezTo>
                    <a:pt x="381973" y="177213"/>
                    <a:pt x="385645" y="198332"/>
                    <a:pt x="385645" y="220369"/>
                  </a:cubicBezTo>
                  <a:cubicBezTo>
                    <a:pt x="385645" y="311271"/>
                    <a:pt x="311271" y="385645"/>
                    <a:pt x="220369" y="385645"/>
                  </a:cubicBezTo>
                  <a:cubicBezTo>
                    <a:pt x="129467" y="385645"/>
                    <a:pt x="55092" y="311271"/>
                    <a:pt x="55092" y="220369"/>
                  </a:cubicBezTo>
                  <a:cubicBezTo>
                    <a:pt x="55092" y="129467"/>
                    <a:pt x="129467" y="55092"/>
                    <a:pt x="220369" y="55092"/>
                  </a:cubicBezTo>
                  <a:cubicBezTo>
                    <a:pt x="242406" y="55092"/>
                    <a:pt x="263524" y="59683"/>
                    <a:pt x="282807" y="67029"/>
                  </a:cubicBezTo>
                  <a:lnTo>
                    <a:pt x="324126" y="25710"/>
                  </a:lnTo>
                  <a:cubicBezTo>
                    <a:pt x="292907" y="9182"/>
                    <a:pt x="258015" y="0"/>
                    <a:pt x="220369" y="0"/>
                  </a:cubicBezTo>
                  <a:cubicBezTo>
                    <a:pt x="99166" y="0"/>
                    <a:pt x="0" y="99166"/>
                    <a:pt x="0" y="220369"/>
                  </a:cubicBezTo>
                  <a:cubicBezTo>
                    <a:pt x="0" y="341572"/>
                    <a:pt x="99166" y="440738"/>
                    <a:pt x="220369" y="440738"/>
                  </a:cubicBezTo>
                  <a:cubicBezTo>
                    <a:pt x="341572" y="440738"/>
                    <a:pt x="440738" y="341572"/>
                    <a:pt x="440738" y="220369"/>
                  </a:cubicBezTo>
                  <a:cubicBezTo>
                    <a:pt x="440738" y="182722"/>
                    <a:pt x="431555" y="147831"/>
                    <a:pt x="415028" y="116612"/>
                  </a:cubicBezTo>
                  <a:lnTo>
                    <a:pt x="373709" y="157931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</p:grpSp>
      <p:sp>
        <p:nvSpPr>
          <p:cNvPr id="45" name="Graphic 27" descr="Hourglass 90%"/>
          <p:cNvSpPr/>
          <p:nvPr/>
        </p:nvSpPr>
        <p:spPr>
          <a:xfrm>
            <a:off x="17637125" y="2595880"/>
            <a:ext cx="963295" cy="1376045"/>
          </a:xfrm>
          <a:custGeom>
            <a:avLst/>
            <a:gdLst>
              <a:gd name="connsiteX0" fmla="*/ 489127 w 513918"/>
              <a:gd name="connsiteY0" fmla="*/ 55037 h 734158"/>
              <a:gd name="connsiteX1" fmla="*/ 513918 w 513918"/>
              <a:gd name="connsiteY1" fmla="*/ 55037 h 734158"/>
              <a:gd name="connsiteX2" fmla="*/ 513918 w 513918"/>
              <a:gd name="connsiteY2" fmla="*/ 0 h 734158"/>
              <a:gd name="connsiteX3" fmla="*/ 0 w 513918"/>
              <a:gd name="connsiteY3" fmla="*/ 0 h 734158"/>
              <a:gd name="connsiteX4" fmla="*/ 0 w 513918"/>
              <a:gd name="connsiteY4" fmla="*/ 55092 h 734158"/>
              <a:gd name="connsiteX5" fmla="*/ 23873 w 513918"/>
              <a:gd name="connsiteY5" fmla="*/ 55092 h 734158"/>
              <a:gd name="connsiteX6" fmla="*/ 178040 w 513918"/>
              <a:gd name="connsiteY6" fmla="*/ 367107 h 734158"/>
              <a:gd name="connsiteX7" fmla="*/ 23873 w 513918"/>
              <a:gd name="connsiteY7" fmla="*/ 679066 h 734158"/>
              <a:gd name="connsiteX8" fmla="*/ 0 w 513918"/>
              <a:gd name="connsiteY8" fmla="*/ 679066 h 734158"/>
              <a:gd name="connsiteX9" fmla="*/ 0 w 513918"/>
              <a:gd name="connsiteY9" fmla="*/ 734159 h 734158"/>
              <a:gd name="connsiteX10" fmla="*/ 513900 w 513918"/>
              <a:gd name="connsiteY10" fmla="*/ 734159 h 734158"/>
              <a:gd name="connsiteX11" fmla="*/ 513900 w 513918"/>
              <a:gd name="connsiteY11" fmla="*/ 679066 h 734158"/>
              <a:gd name="connsiteX12" fmla="*/ 489108 w 513918"/>
              <a:gd name="connsiteY12" fmla="*/ 679066 h 734158"/>
              <a:gd name="connsiteX13" fmla="*/ 334933 w 513918"/>
              <a:gd name="connsiteY13" fmla="*/ 367052 h 734158"/>
              <a:gd name="connsiteX14" fmla="*/ 489127 w 513918"/>
              <a:gd name="connsiteY14" fmla="*/ 55037 h 734158"/>
              <a:gd name="connsiteX15" fmla="*/ 433768 w 513918"/>
              <a:gd name="connsiteY15" fmla="*/ 55037 h 734158"/>
              <a:gd name="connsiteX16" fmla="*/ 348302 w 513918"/>
              <a:gd name="connsiteY16" fmla="*/ 275406 h 734158"/>
              <a:gd name="connsiteX17" fmla="*/ 164955 w 513918"/>
              <a:gd name="connsiteY17" fmla="*/ 275406 h 734158"/>
              <a:gd name="connsiteX18" fmla="*/ 79259 w 513918"/>
              <a:gd name="connsiteY18" fmla="*/ 55037 h 734158"/>
              <a:gd name="connsiteX19" fmla="*/ 210269 w 513918"/>
              <a:gd name="connsiteY19" fmla="*/ 411750 h 734158"/>
              <a:gd name="connsiteX20" fmla="*/ 221094 w 513918"/>
              <a:gd name="connsiteY20" fmla="*/ 401319 h 734158"/>
              <a:gd name="connsiteX21" fmla="*/ 238733 w 513918"/>
              <a:gd name="connsiteY21" fmla="*/ 425339 h 734158"/>
              <a:gd name="connsiteX22" fmla="*/ 238733 w 513918"/>
              <a:gd name="connsiteY22" fmla="*/ 477466 h 734158"/>
              <a:gd name="connsiteX23" fmla="*/ 88432 w 513918"/>
              <a:gd name="connsiteY23" fmla="*/ 627757 h 734158"/>
              <a:gd name="connsiteX24" fmla="*/ 210269 w 513918"/>
              <a:gd name="connsiteY24" fmla="*/ 411750 h 734158"/>
              <a:gd name="connsiteX25" fmla="*/ 424210 w 513918"/>
              <a:gd name="connsiteY25" fmla="*/ 626215 h 734158"/>
              <a:gd name="connsiteX26" fmla="*/ 275461 w 513918"/>
              <a:gd name="connsiteY26" fmla="*/ 477466 h 734158"/>
              <a:gd name="connsiteX27" fmla="*/ 275461 w 513918"/>
              <a:gd name="connsiteY27" fmla="*/ 424678 h 734158"/>
              <a:gd name="connsiteX28" fmla="*/ 292319 w 513918"/>
              <a:gd name="connsiteY28" fmla="*/ 401842 h 734158"/>
              <a:gd name="connsiteX29" fmla="*/ 302759 w 513918"/>
              <a:gd name="connsiteY29" fmla="*/ 411750 h 734158"/>
              <a:gd name="connsiteX30" fmla="*/ 424210 w 513918"/>
              <a:gd name="connsiteY30" fmla="*/ 626215 h 73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918" h="734158">
                <a:moveTo>
                  <a:pt x="489127" y="55037"/>
                </a:moveTo>
                <a:lnTo>
                  <a:pt x="513918" y="55037"/>
                </a:lnTo>
                <a:lnTo>
                  <a:pt x="513918" y="0"/>
                </a:lnTo>
                <a:lnTo>
                  <a:pt x="0" y="0"/>
                </a:lnTo>
                <a:lnTo>
                  <a:pt x="0" y="55092"/>
                </a:lnTo>
                <a:lnTo>
                  <a:pt x="23873" y="55092"/>
                </a:lnTo>
                <a:cubicBezTo>
                  <a:pt x="33974" y="156948"/>
                  <a:pt x="92739" y="305624"/>
                  <a:pt x="178040" y="367107"/>
                </a:cubicBezTo>
                <a:cubicBezTo>
                  <a:pt x="92674" y="428535"/>
                  <a:pt x="33055" y="577201"/>
                  <a:pt x="23873" y="679066"/>
                </a:cubicBezTo>
                <a:lnTo>
                  <a:pt x="0" y="679066"/>
                </a:lnTo>
                <a:lnTo>
                  <a:pt x="0" y="734159"/>
                </a:lnTo>
                <a:lnTo>
                  <a:pt x="513900" y="734159"/>
                </a:lnTo>
                <a:lnTo>
                  <a:pt x="513900" y="679066"/>
                </a:lnTo>
                <a:lnTo>
                  <a:pt x="489108" y="679066"/>
                </a:lnTo>
                <a:cubicBezTo>
                  <a:pt x="479926" y="577201"/>
                  <a:pt x="420243" y="428535"/>
                  <a:pt x="334933" y="367052"/>
                </a:cubicBezTo>
                <a:cubicBezTo>
                  <a:pt x="420298" y="305569"/>
                  <a:pt x="479945" y="156893"/>
                  <a:pt x="489127" y="55037"/>
                </a:cubicBezTo>
                <a:close/>
                <a:moveTo>
                  <a:pt x="433768" y="55037"/>
                </a:moveTo>
                <a:cubicBezTo>
                  <a:pt x="423524" y="134325"/>
                  <a:pt x="394197" y="209944"/>
                  <a:pt x="348302" y="275406"/>
                </a:cubicBezTo>
                <a:lnTo>
                  <a:pt x="164955" y="275406"/>
                </a:lnTo>
                <a:cubicBezTo>
                  <a:pt x="119433" y="209724"/>
                  <a:pt x="90070" y="134217"/>
                  <a:pt x="79259" y="55037"/>
                </a:cubicBezTo>
                <a:close/>
                <a:moveTo>
                  <a:pt x="210269" y="411750"/>
                </a:moveTo>
                <a:cubicBezTo>
                  <a:pt x="214337" y="408784"/>
                  <a:pt x="217980" y="405275"/>
                  <a:pt x="221094" y="401319"/>
                </a:cubicBezTo>
                <a:lnTo>
                  <a:pt x="238733" y="425339"/>
                </a:lnTo>
                <a:lnTo>
                  <a:pt x="238733" y="477466"/>
                </a:lnTo>
                <a:lnTo>
                  <a:pt x="88432" y="627757"/>
                </a:lnTo>
                <a:cubicBezTo>
                  <a:pt x="108559" y="544990"/>
                  <a:pt x="154910" y="451600"/>
                  <a:pt x="210269" y="411750"/>
                </a:cubicBezTo>
                <a:close/>
                <a:moveTo>
                  <a:pt x="424210" y="626215"/>
                </a:moveTo>
                <a:lnTo>
                  <a:pt x="275461" y="477466"/>
                </a:lnTo>
                <a:lnTo>
                  <a:pt x="275461" y="424678"/>
                </a:lnTo>
                <a:lnTo>
                  <a:pt x="292319" y="401842"/>
                </a:lnTo>
                <a:cubicBezTo>
                  <a:pt x="295354" y="405584"/>
                  <a:pt x="298863" y="408915"/>
                  <a:pt x="302759" y="411750"/>
                </a:cubicBezTo>
                <a:cubicBezTo>
                  <a:pt x="357714" y="451352"/>
                  <a:pt x="403862" y="543824"/>
                  <a:pt x="424210" y="626215"/>
                </a:cubicBezTo>
                <a:close/>
              </a:path>
            </a:pathLst>
          </a:custGeom>
          <a:solidFill>
            <a:srgbClr val="4CC1EF"/>
          </a:solidFill>
          <a:ln w="9128" cap="flat">
            <a:noFill/>
            <a:prstDash val="solid"/>
            <a:miter/>
          </a:ln>
        </p:spPr>
        <p:txBody>
          <a:bodyPr rtlCol="0" anchor="ctr"/>
          <a:p>
            <a:endParaRPr lang="en-US" sz="1350"/>
          </a:p>
        </p:txBody>
      </p:sp>
      <p:grpSp>
        <p:nvGrpSpPr>
          <p:cNvPr id="49" name="Group 48"/>
          <p:cNvGrpSpPr/>
          <p:nvPr/>
        </p:nvGrpSpPr>
        <p:grpSpPr>
          <a:xfrm>
            <a:off x="2095500" y="2248535"/>
            <a:ext cx="6374765" cy="8897620"/>
            <a:chOff x="1206081" y="1148189"/>
            <a:chExt cx="3529570" cy="4926686"/>
          </a:xfrm>
        </p:grpSpPr>
        <p:sp>
          <p:nvSpPr>
            <p:cNvPr id="4" name="Oval"/>
            <p:cNvSpPr/>
            <p:nvPr/>
          </p:nvSpPr>
          <p:spPr>
            <a:xfrm>
              <a:off x="1737153" y="5315035"/>
              <a:ext cx="2467426" cy="759840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000645" y="4334598"/>
              <a:ext cx="1940443" cy="1556442"/>
              <a:chOff x="2000645" y="4334598"/>
              <a:chExt cx="1940443" cy="1556442"/>
            </a:xfrm>
          </p:grpSpPr>
          <p:sp>
            <p:nvSpPr>
              <p:cNvPr id="9" name="Shape"/>
              <p:cNvSpPr/>
              <p:nvPr/>
            </p:nvSpPr>
            <p:spPr>
              <a:xfrm>
                <a:off x="3512148" y="4334598"/>
                <a:ext cx="428940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2674" y="195"/>
                    </a:moveTo>
                    <a:lnTo>
                      <a:pt x="2263" y="259"/>
                    </a:lnTo>
                    <a:lnTo>
                      <a:pt x="0" y="454"/>
                    </a:lnTo>
                    <a:lnTo>
                      <a:pt x="20366" y="21600"/>
                    </a:lnTo>
                    <a:lnTo>
                      <a:pt x="20777" y="21535"/>
                    </a:lnTo>
                    <a:lnTo>
                      <a:pt x="21189" y="21470"/>
                    </a:lnTo>
                    <a:lnTo>
                      <a:pt x="21600" y="21470"/>
                    </a:lnTo>
                    <a:lnTo>
                      <a:pt x="4937" y="0"/>
                    </a:lnTo>
                    <a:close/>
                  </a:path>
                </a:pathLst>
              </a:custGeom>
              <a:gradFill flip="none" rotWithShape="true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Shape"/>
              <p:cNvSpPr/>
              <p:nvPr/>
            </p:nvSpPr>
            <p:spPr>
              <a:xfrm>
                <a:off x="2000645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18747" y="195"/>
                    </a:moveTo>
                    <a:lnTo>
                      <a:pt x="19358" y="259"/>
                    </a:lnTo>
                    <a:lnTo>
                      <a:pt x="21600" y="454"/>
                    </a:lnTo>
                    <a:lnTo>
                      <a:pt x="1426" y="21600"/>
                    </a:lnTo>
                    <a:lnTo>
                      <a:pt x="1019" y="21535"/>
                    </a:lnTo>
                    <a:lnTo>
                      <a:pt x="408" y="21470"/>
                    </a:lnTo>
                    <a:lnTo>
                      <a:pt x="0" y="21470"/>
                    </a:lnTo>
                    <a:lnTo>
                      <a:pt x="16709" y="0"/>
                    </a:lnTo>
                    <a:close/>
                  </a:path>
                </a:pathLst>
              </a:custGeom>
              <a:gradFill flip="none" rotWithShape="true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8" name="Shape"/>
              <p:cNvSpPr/>
              <p:nvPr/>
            </p:nvSpPr>
            <p:spPr>
              <a:xfrm>
                <a:off x="2917756" y="4375449"/>
                <a:ext cx="110305" cy="1515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false">
                    <a:moveTo>
                      <a:pt x="12000" y="0"/>
                    </a:moveTo>
                    <a:lnTo>
                      <a:pt x="9600" y="0"/>
                    </a:lnTo>
                    <a:lnTo>
                      <a:pt x="0" y="0"/>
                    </a:lnTo>
                    <a:lnTo>
                      <a:pt x="8000" y="21600"/>
                    </a:lnTo>
                    <a:lnTo>
                      <a:pt x="9600" y="21600"/>
                    </a:lnTo>
                    <a:lnTo>
                      <a:pt x="12000" y="21600"/>
                    </a:lnTo>
                    <a:lnTo>
                      <a:pt x="13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5" name="Shape"/>
            <p:cNvSpPr/>
            <p:nvPr/>
          </p:nvSpPr>
          <p:spPr>
            <a:xfrm>
              <a:off x="1206081" y="1148189"/>
              <a:ext cx="3529570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1150" y="21600"/>
                  </a:moveTo>
                  <a:lnTo>
                    <a:pt x="450" y="21600"/>
                  </a:lnTo>
                  <a:cubicBezTo>
                    <a:pt x="200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200" y="0"/>
                    <a:pt x="450" y="0"/>
                  </a:cubicBezTo>
                  <a:lnTo>
                    <a:pt x="21150" y="0"/>
                  </a:lnTo>
                  <a:cubicBezTo>
                    <a:pt x="21400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600" y="17400"/>
                    <a:pt x="21400" y="21600"/>
                    <a:pt x="21150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6" name="Shape"/>
            <p:cNvSpPr/>
            <p:nvPr/>
          </p:nvSpPr>
          <p:spPr>
            <a:xfrm>
              <a:off x="1206081" y="4252898"/>
              <a:ext cx="3529570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false">
                  <a:moveTo>
                    <a:pt x="21150" y="21600"/>
                  </a:moveTo>
                  <a:lnTo>
                    <a:pt x="450" y="21600"/>
                  </a:lnTo>
                  <a:cubicBezTo>
                    <a:pt x="200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200" y="0"/>
                    <a:pt x="450" y="0"/>
                  </a:cubicBezTo>
                  <a:lnTo>
                    <a:pt x="21150" y="0"/>
                  </a:lnTo>
                  <a:cubicBezTo>
                    <a:pt x="21400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600" y="16800"/>
                    <a:pt x="21400" y="21600"/>
                    <a:pt x="21150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Rectangle"/>
            <p:cNvSpPr/>
            <p:nvPr/>
          </p:nvSpPr>
          <p:spPr>
            <a:xfrm>
              <a:off x="1320467" y="1229892"/>
              <a:ext cx="3300798" cy="3096542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9" name="TextBox 18"/>
          <p:cNvSpPr txBox="true"/>
          <p:nvPr/>
        </p:nvSpPr>
        <p:spPr>
          <a:xfrm>
            <a:off x="2624455" y="5171440"/>
            <a:ext cx="4985385" cy="52197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p>
            <a:pPr algn="ctr"/>
            <a:r>
              <a:rPr lang="zh-CN" altLang="en-US" sz="2800" b="1" noProof="1">
                <a:ea typeface="宋体" charset="0"/>
              </a:rPr>
              <a:t>按结果分类</a:t>
            </a:r>
            <a:endParaRPr lang="zh-CN" altLang="en-US" sz="2800" b="1" noProof="1">
              <a:ea typeface="宋体" charset="0"/>
            </a:endParaRPr>
          </a:p>
        </p:txBody>
      </p:sp>
      <p:grpSp>
        <p:nvGrpSpPr>
          <p:cNvPr id="30" name="Graphic 28" descr="Lights On"/>
          <p:cNvGrpSpPr/>
          <p:nvPr/>
        </p:nvGrpSpPr>
        <p:grpSpPr>
          <a:xfrm>
            <a:off x="4046855" y="2505075"/>
            <a:ext cx="2676525" cy="2676525"/>
            <a:chOff x="2963243" y="1395961"/>
            <a:chExt cx="1482316" cy="1482316"/>
          </a:xfrm>
        </p:grpSpPr>
        <p:sp>
          <p:nvSpPr>
            <p:cNvPr id="31" name="Freeform: Shape 30"/>
            <p:cNvSpPr/>
            <p:nvPr/>
          </p:nvSpPr>
          <p:spPr>
            <a:xfrm>
              <a:off x="3524948" y="2550808"/>
              <a:ext cx="354752" cy="89000"/>
            </a:xfrm>
            <a:custGeom>
              <a:avLst/>
              <a:gdLst>
                <a:gd name="connsiteX0" fmla="*/ 310252 w 354752"/>
                <a:gd name="connsiteY0" fmla="*/ 0 h 89000"/>
                <a:gd name="connsiteX1" fmla="*/ 44500 w 354752"/>
                <a:gd name="connsiteY1" fmla="*/ 0 h 89000"/>
                <a:gd name="connsiteX2" fmla="*/ 0 w 354752"/>
                <a:gd name="connsiteY2" fmla="*/ 44500 h 89000"/>
                <a:gd name="connsiteX3" fmla="*/ 44500 w 354752"/>
                <a:gd name="connsiteY3" fmla="*/ 89001 h 89000"/>
                <a:gd name="connsiteX4" fmla="*/ 310252 w 354752"/>
                <a:gd name="connsiteY4" fmla="*/ 89001 h 89000"/>
                <a:gd name="connsiteX5" fmla="*/ 354752 w 354752"/>
                <a:gd name="connsiteY5" fmla="*/ 44500 h 89000"/>
                <a:gd name="connsiteX6" fmla="*/ 310252 w 354752"/>
                <a:gd name="connsiteY6" fmla="*/ 0 h 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752" h="89000">
                  <a:moveTo>
                    <a:pt x="310252" y="0"/>
                  </a:moveTo>
                  <a:lnTo>
                    <a:pt x="44500" y="0"/>
                  </a:lnTo>
                  <a:cubicBezTo>
                    <a:pt x="19923" y="0"/>
                    <a:pt x="0" y="19923"/>
                    <a:pt x="0" y="44500"/>
                  </a:cubicBezTo>
                  <a:cubicBezTo>
                    <a:pt x="0" y="69077"/>
                    <a:pt x="19923" y="89001"/>
                    <a:pt x="44500" y="89001"/>
                  </a:cubicBezTo>
                  <a:lnTo>
                    <a:pt x="310252" y="89001"/>
                  </a:lnTo>
                  <a:cubicBezTo>
                    <a:pt x="334829" y="89001"/>
                    <a:pt x="354752" y="69077"/>
                    <a:pt x="354752" y="44500"/>
                  </a:cubicBezTo>
                  <a:cubicBezTo>
                    <a:pt x="354752" y="19923"/>
                    <a:pt x="334829" y="0"/>
                    <a:pt x="310252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3605919" y="2701572"/>
              <a:ext cx="192809" cy="89124"/>
            </a:xfrm>
            <a:custGeom>
              <a:avLst/>
              <a:gdLst>
                <a:gd name="connsiteX0" fmla="*/ 96412 w 192809"/>
                <a:gd name="connsiteY0" fmla="*/ 89124 h 89124"/>
                <a:gd name="connsiteX1" fmla="*/ 192809 w 192809"/>
                <a:gd name="connsiteY1" fmla="*/ 0 h 89124"/>
                <a:gd name="connsiteX2" fmla="*/ 0 w 192809"/>
                <a:gd name="connsiteY2" fmla="*/ 0 h 89124"/>
                <a:gd name="connsiteX3" fmla="*/ 96412 w 192809"/>
                <a:gd name="connsiteY3" fmla="*/ 89124 h 8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09" h="89124">
                  <a:moveTo>
                    <a:pt x="96412" y="89124"/>
                  </a:moveTo>
                  <a:cubicBezTo>
                    <a:pt x="146877" y="89118"/>
                    <a:pt x="188853" y="50309"/>
                    <a:pt x="192809" y="0"/>
                  </a:cubicBezTo>
                  <a:lnTo>
                    <a:pt x="0" y="0"/>
                  </a:lnTo>
                  <a:cubicBezTo>
                    <a:pt x="3957" y="50315"/>
                    <a:pt x="45943" y="89126"/>
                    <a:pt x="96412" y="89124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316682" y="1688162"/>
              <a:ext cx="771252" cy="800898"/>
            </a:xfrm>
            <a:custGeom>
              <a:avLst/>
              <a:gdLst>
                <a:gd name="connsiteX0" fmla="*/ 771252 w 771252"/>
                <a:gd name="connsiteY0" fmla="*/ 394512 h 800898"/>
                <a:gd name="connsiteX1" fmla="*/ 771252 w 771252"/>
                <a:gd name="connsiteY1" fmla="*/ 381171 h 800898"/>
                <a:gd name="connsiteX2" fmla="*/ 385649 w 771252"/>
                <a:gd name="connsiteY2" fmla="*/ 0 h 800898"/>
                <a:gd name="connsiteX3" fmla="*/ 385649 w 771252"/>
                <a:gd name="connsiteY3" fmla="*/ 0 h 800898"/>
                <a:gd name="connsiteX4" fmla="*/ 0 w 771252"/>
                <a:gd name="connsiteY4" fmla="*/ 381171 h 800898"/>
                <a:gd name="connsiteX5" fmla="*/ 0 w 771252"/>
                <a:gd name="connsiteY5" fmla="*/ 394512 h 800898"/>
                <a:gd name="connsiteX6" fmla="*/ 26852 w 771252"/>
                <a:gd name="connsiteY6" fmla="*/ 527998 h 800898"/>
                <a:gd name="connsiteX7" fmla="*/ 93880 w 771252"/>
                <a:gd name="connsiteY7" fmla="*/ 637751 h 800898"/>
                <a:gd name="connsiteX8" fmla="*/ 184209 w 771252"/>
                <a:gd name="connsiteY8" fmla="*/ 784439 h 800898"/>
                <a:gd name="connsiteX9" fmla="*/ 210751 w 771252"/>
                <a:gd name="connsiteY9" fmla="*/ 800898 h 800898"/>
                <a:gd name="connsiteX10" fmla="*/ 560501 w 771252"/>
                <a:gd name="connsiteY10" fmla="*/ 800898 h 800898"/>
                <a:gd name="connsiteX11" fmla="*/ 587059 w 771252"/>
                <a:gd name="connsiteY11" fmla="*/ 784439 h 800898"/>
                <a:gd name="connsiteX12" fmla="*/ 677372 w 771252"/>
                <a:gd name="connsiteY12" fmla="*/ 637751 h 800898"/>
                <a:gd name="connsiteX13" fmla="*/ 744401 w 771252"/>
                <a:gd name="connsiteY13" fmla="*/ 527998 h 800898"/>
                <a:gd name="connsiteX14" fmla="*/ 771252 w 771252"/>
                <a:gd name="connsiteY14" fmla="*/ 394512 h 800898"/>
                <a:gd name="connsiteX15" fmla="*/ 682267 w 771252"/>
                <a:gd name="connsiteY15" fmla="*/ 392968 h 800898"/>
                <a:gd name="connsiteX16" fmla="*/ 661020 w 771252"/>
                <a:gd name="connsiteY16" fmla="*/ 496823 h 800898"/>
                <a:gd name="connsiteX17" fmla="*/ 610884 w 771252"/>
                <a:gd name="connsiteY17" fmla="*/ 578397 h 800898"/>
                <a:gd name="connsiteX18" fmla="*/ 524122 w 771252"/>
                <a:gd name="connsiteY18" fmla="*/ 711867 h 800898"/>
                <a:gd name="connsiteX19" fmla="*/ 247084 w 771252"/>
                <a:gd name="connsiteY19" fmla="*/ 711867 h 800898"/>
                <a:gd name="connsiteX20" fmla="*/ 160322 w 771252"/>
                <a:gd name="connsiteY20" fmla="*/ 578397 h 800898"/>
                <a:gd name="connsiteX21" fmla="*/ 110201 w 771252"/>
                <a:gd name="connsiteY21" fmla="*/ 496823 h 800898"/>
                <a:gd name="connsiteX22" fmla="*/ 88985 w 771252"/>
                <a:gd name="connsiteY22" fmla="*/ 392999 h 800898"/>
                <a:gd name="connsiteX23" fmla="*/ 88985 w 771252"/>
                <a:gd name="connsiteY23" fmla="*/ 381882 h 800898"/>
                <a:gd name="connsiteX24" fmla="*/ 385618 w 771252"/>
                <a:gd name="connsiteY24" fmla="*/ 88985 h 800898"/>
                <a:gd name="connsiteX25" fmla="*/ 385618 w 771252"/>
                <a:gd name="connsiteY25" fmla="*/ 88985 h 800898"/>
                <a:gd name="connsiteX26" fmla="*/ 682236 w 771252"/>
                <a:gd name="connsiteY26" fmla="*/ 381913 h 80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1252" h="800898">
                  <a:moveTo>
                    <a:pt x="771252" y="394512"/>
                  </a:moveTo>
                  <a:lnTo>
                    <a:pt x="771252" y="381171"/>
                  </a:lnTo>
                  <a:cubicBezTo>
                    <a:pt x="767403" y="170547"/>
                    <a:pt x="596303" y="1414"/>
                    <a:pt x="385649" y="0"/>
                  </a:cubicBezTo>
                  <a:lnTo>
                    <a:pt x="385649" y="0"/>
                  </a:lnTo>
                  <a:cubicBezTo>
                    <a:pt x="174980" y="1397"/>
                    <a:pt x="3857" y="170533"/>
                    <a:pt x="0" y="381171"/>
                  </a:cubicBezTo>
                  <a:lnTo>
                    <a:pt x="0" y="394512"/>
                  </a:lnTo>
                  <a:cubicBezTo>
                    <a:pt x="1439" y="440194"/>
                    <a:pt x="10515" y="485313"/>
                    <a:pt x="26852" y="527998"/>
                  </a:cubicBezTo>
                  <a:cubicBezTo>
                    <a:pt x="42484" y="568280"/>
                    <a:pt x="65183" y="605447"/>
                    <a:pt x="93880" y="637751"/>
                  </a:cubicBezTo>
                  <a:cubicBezTo>
                    <a:pt x="129178" y="676353"/>
                    <a:pt x="167888" y="751210"/>
                    <a:pt x="184209" y="784439"/>
                  </a:cubicBezTo>
                  <a:cubicBezTo>
                    <a:pt x="189211" y="794521"/>
                    <a:pt x="199495" y="800898"/>
                    <a:pt x="210751" y="800898"/>
                  </a:cubicBezTo>
                  <a:lnTo>
                    <a:pt x="560501" y="800898"/>
                  </a:lnTo>
                  <a:cubicBezTo>
                    <a:pt x="571759" y="800894"/>
                    <a:pt x="582045" y="794518"/>
                    <a:pt x="587059" y="784439"/>
                  </a:cubicBezTo>
                  <a:cubicBezTo>
                    <a:pt x="603364" y="751225"/>
                    <a:pt x="642074" y="676353"/>
                    <a:pt x="677372" y="637751"/>
                  </a:cubicBezTo>
                  <a:cubicBezTo>
                    <a:pt x="706069" y="605447"/>
                    <a:pt x="728768" y="568280"/>
                    <a:pt x="744401" y="527998"/>
                  </a:cubicBezTo>
                  <a:cubicBezTo>
                    <a:pt x="760731" y="485310"/>
                    <a:pt x="769805" y="440194"/>
                    <a:pt x="771252" y="394512"/>
                  </a:cubicBezTo>
                  <a:close/>
                  <a:moveTo>
                    <a:pt x="682267" y="392968"/>
                  </a:moveTo>
                  <a:cubicBezTo>
                    <a:pt x="680925" y="428518"/>
                    <a:pt x="673748" y="463604"/>
                    <a:pt x="661020" y="496823"/>
                  </a:cubicBezTo>
                  <a:cubicBezTo>
                    <a:pt x="649255" y="526761"/>
                    <a:pt x="632280" y="554378"/>
                    <a:pt x="610884" y="578397"/>
                  </a:cubicBezTo>
                  <a:cubicBezTo>
                    <a:pt x="576890" y="619375"/>
                    <a:pt x="547774" y="664166"/>
                    <a:pt x="524122" y="711867"/>
                  </a:cubicBezTo>
                  <a:lnTo>
                    <a:pt x="247084" y="711867"/>
                  </a:lnTo>
                  <a:cubicBezTo>
                    <a:pt x="223438" y="664163"/>
                    <a:pt x="194321" y="619372"/>
                    <a:pt x="160322" y="578397"/>
                  </a:cubicBezTo>
                  <a:cubicBezTo>
                    <a:pt x="138924" y="554382"/>
                    <a:pt x="121954" y="526763"/>
                    <a:pt x="110201" y="496823"/>
                  </a:cubicBezTo>
                  <a:cubicBezTo>
                    <a:pt x="97481" y="463613"/>
                    <a:pt x="90313" y="428536"/>
                    <a:pt x="88985" y="392999"/>
                  </a:cubicBezTo>
                  <a:lnTo>
                    <a:pt x="88985" y="381882"/>
                  </a:lnTo>
                  <a:cubicBezTo>
                    <a:pt x="91982" y="219923"/>
                    <a:pt x="223635" y="89930"/>
                    <a:pt x="385618" y="88985"/>
                  </a:cubicBezTo>
                  <a:lnTo>
                    <a:pt x="385618" y="88985"/>
                  </a:lnTo>
                  <a:cubicBezTo>
                    <a:pt x="547614" y="89923"/>
                    <a:pt x="679271" y="219942"/>
                    <a:pt x="682236" y="381913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3674476" y="1457724"/>
              <a:ext cx="61763" cy="169848"/>
            </a:xfrm>
            <a:custGeom>
              <a:avLst/>
              <a:gdLst>
                <a:gd name="connsiteX0" fmla="*/ 30882 w 61763"/>
                <a:gd name="connsiteY0" fmla="*/ 169849 h 169848"/>
                <a:gd name="connsiteX1" fmla="*/ 61763 w 61763"/>
                <a:gd name="connsiteY1" fmla="*/ 138967 h 169848"/>
                <a:gd name="connsiteX2" fmla="*/ 61763 w 61763"/>
                <a:gd name="connsiteY2" fmla="*/ 30882 h 169848"/>
                <a:gd name="connsiteX3" fmla="*/ 30882 w 61763"/>
                <a:gd name="connsiteY3" fmla="*/ 0 h 169848"/>
                <a:gd name="connsiteX4" fmla="*/ 0 w 61763"/>
                <a:gd name="connsiteY4" fmla="*/ 30882 h 169848"/>
                <a:gd name="connsiteX5" fmla="*/ 0 w 61763"/>
                <a:gd name="connsiteY5" fmla="*/ 138967 h 169848"/>
                <a:gd name="connsiteX6" fmla="*/ 30882 w 61763"/>
                <a:gd name="connsiteY6" fmla="*/ 169849 h 16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63" h="169848">
                  <a:moveTo>
                    <a:pt x="30882" y="169849"/>
                  </a:moveTo>
                  <a:cubicBezTo>
                    <a:pt x="47937" y="169849"/>
                    <a:pt x="61763" y="156023"/>
                    <a:pt x="61763" y="138967"/>
                  </a:cubicBezTo>
                  <a:lnTo>
                    <a:pt x="61763" y="30882"/>
                  </a:lnTo>
                  <a:cubicBezTo>
                    <a:pt x="61763" y="13826"/>
                    <a:pt x="47937" y="0"/>
                    <a:pt x="30882" y="0"/>
                  </a:cubicBezTo>
                  <a:cubicBezTo>
                    <a:pt x="13826" y="0"/>
                    <a:pt x="0" y="13826"/>
                    <a:pt x="0" y="30882"/>
                  </a:cubicBezTo>
                  <a:lnTo>
                    <a:pt x="0" y="138967"/>
                  </a:lnTo>
                  <a:cubicBezTo>
                    <a:pt x="0" y="156023"/>
                    <a:pt x="13826" y="169849"/>
                    <a:pt x="30882" y="169849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3253692" y="1634622"/>
              <a:ext cx="138257" cy="138257"/>
            </a:xfrm>
            <a:custGeom>
              <a:avLst/>
              <a:gdLst>
                <a:gd name="connsiteX0" fmla="*/ 85163 w 138257"/>
                <a:gd name="connsiteY0" fmla="*/ 128830 h 138257"/>
                <a:gd name="connsiteX1" fmla="*/ 128829 w 138257"/>
                <a:gd name="connsiteY1" fmla="*/ 129589 h 138257"/>
                <a:gd name="connsiteX2" fmla="*/ 129589 w 138257"/>
                <a:gd name="connsiteY2" fmla="*/ 85923 h 138257"/>
                <a:gd name="connsiteX3" fmla="*/ 128829 w 138257"/>
                <a:gd name="connsiteY3" fmla="*/ 85163 h 138257"/>
                <a:gd name="connsiteX4" fmla="*/ 52336 w 138257"/>
                <a:gd name="connsiteY4" fmla="*/ 8669 h 138257"/>
                <a:gd name="connsiteX5" fmla="*/ 8669 w 138257"/>
                <a:gd name="connsiteY5" fmla="*/ 9429 h 138257"/>
                <a:gd name="connsiteX6" fmla="*/ 8669 w 138257"/>
                <a:gd name="connsiteY6" fmla="*/ 52336 h 13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57" h="138257">
                  <a:moveTo>
                    <a:pt x="85163" y="128830"/>
                  </a:moveTo>
                  <a:cubicBezTo>
                    <a:pt x="97012" y="141097"/>
                    <a:pt x="116562" y="141437"/>
                    <a:pt x="128829" y="129589"/>
                  </a:cubicBezTo>
                  <a:cubicBezTo>
                    <a:pt x="141097" y="117740"/>
                    <a:pt x="141437" y="98190"/>
                    <a:pt x="129589" y="85923"/>
                  </a:cubicBezTo>
                  <a:cubicBezTo>
                    <a:pt x="129341" y="85665"/>
                    <a:pt x="129087" y="85412"/>
                    <a:pt x="128829" y="85163"/>
                  </a:cubicBezTo>
                  <a:lnTo>
                    <a:pt x="52336" y="8669"/>
                  </a:lnTo>
                  <a:cubicBezTo>
                    <a:pt x="40068" y="-3180"/>
                    <a:pt x="20519" y="-2840"/>
                    <a:pt x="8669" y="9429"/>
                  </a:cubicBezTo>
                  <a:cubicBezTo>
                    <a:pt x="-2890" y="21396"/>
                    <a:pt x="-2890" y="40369"/>
                    <a:pt x="8669" y="52336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4019616" y="1640924"/>
              <a:ext cx="137321" cy="137365"/>
            </a:xfrm>
            <a:custGeom>
              <a:avLst/>
              <a:gdLst>
                <a:gd name="connsiteX0" fmla="*/ 30828 w 137321"/>
                <a:gd name="connsiteY0" fmla="*/ 137366 h 137365"/>
                <a:gd name="connsiteX1" fmla="*/ 52662 w 137321"/>
                <a:gd name="connsiteY1" fmla="*/ 128318 h 137365"/>
                <a:gd name="connsiteX2" fmla="*/ 129078 w 137321"/>
                <a:gd name="connsiteY2" fmla="*/ 51886 h 137365"/>
                <a:gd name="connsiteX3" fmla="*/ 127443 w 137321"/>
                <a:gd name="connsiteY3" fmla="*/ 8244 h 137365"/>
                <a:gd name="connsiteX4" fmla="*/ 85412 w 137321"/>
                <a:gd name="connsiteY4" fmla="*/ 8265 h 137365"/>
                <a:gd name="connsiteX5" fmla="*/ 9041 w 137321"/>
                <a:gd name="connsiteY5" fmla="*/ 84651 h 137365"/>
                <a:gd name="connsiteX6" fmla="*/ 9047 w 137321"/>
                <a:gd name="connsiteY6" fmla="*/ 128324 h 137365"/>
                <a:gd name="connsiteX7" fmla="*/ 30875 w 137321"/>
                <a:gd name="connsiteY7" fmla="*/ 137366 h 1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21" h="137365">
                  <a:moveTo>
                    <a:pt x="30828" y="137366"/>
                  </a:moveTo>
                  <a:cubicBezTo>
                    <a:pt x="39018" y="137364"/>
                    <a:pt x="46871" y="134109"/>
                    <a:pt x="52662" y="128318"/>
                  </a:cubicBezTo>
                  <a:lnTo>
                    <a:pt x="129078" y="51886"/>
                  </a:lnTo>
                  <a:cubicBezTo>
                    <a:pt x="140679" y="39383"/>
                    <a:pt x="139947" y="19843"/>
                    <a:pt x="127443" y="8244"/>
                  </a:cubicBezTo>
                  <a:cubicBezTo>
                    <a:pt x="115587" y="-2756"/>
                    <a:pt x="97255" y="-2747"/>
                    <a:pt x="85412" y="8265"/>
                  </a:cubicBezTo>
                  <a:lnTo>
                    <a:pt x="9041" y="84651"/>
                  </a:lnTo>
                  <a:cubicBezTo>
                    <a:pt x="-3016" y="96713"/>
                    <a:pt x="-3013" y="116266"/>
                    <a:pt x="9047" y="128324"/>
                  </a:cubicBezTo>
                  <a:cubicBezTo>
                    <a:pt x="14838" y="134113"/>
                    <a:pt x="22688" y="137364"/>
                    <a:pt x="30875" y="137366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3086769" y="2036753"/>
              <a:ext cx="169848" cy="61763"/>
            </a:xfrm>
            <a:custGeom>
              <a:avLst/>
              <a:gdLst>
                <a:gd name="connsiteX0" fmla="*/ 138967 w 169848"/>
                <a:gd name="connsiteY0" fmla="*/ 0 h 61763"/>
                <a:gd name="connsiteX1" fmla="*/ 30882 w 169848"/>
                <a:gd name="connsiteY1" fmla="*/ 0 h 61763"/>
                <a:gd name="connsiteX2" fmla="*/ 0 w 169848"/>
                <a:gd name="connsiteY2" fmla="*/ 30882 h 61763"/>
                <a:gd name="connsiteX3" fmla="*/ 30882 w 169848"/>
                <a:gd name="connsiteY3" fmla="*/ 61763 h 61763"/>
                <a:gd name="connsiteX4" fmla="*/ 138967 w 169848"/>
                <a:gd name="connsiteY4" fmla="*/ 61763 h 61763"/>
                <a:gd name="connsiteX5" fmla="*/ 169849 w 169848"/>
                <a:gd name="connsiteY5" fmla="*/ 30882 h 61763"/>
                <a:gd name="connsiteX6" fmla="*/ 138967 w 169848"/>
                <a:gd name="connsiteY6" fmla="*/ 0 h 6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48" h="61763">
                  <a:moveTo>
                    <a:pt x="138967" y="0"/>
                  </a:moveTo>
                  <a:lnTo>
                    <a:pt x="30882" y="0"/>
                  </a:lnTo>
                  <a:cubicBezTo>
                    <a:pt x="13826" y="0"/>
                    <a:pt x="0" y="13826"/>
                    <a:pt x="0" y="30882"/>
                  </a:cubicBezTo>
                  <a:cubicBezTo>
                    <a:pt x="0" y="47937"/>
                    <a:pt x="13826" y="61763"/>
                    <a:pt x="30882" y="61763"/>
                  </a:cubicBezTo>
                  <a:lnTo>
                    <a:pt x="138967" y="61763"/>
                  </a:lnTo>
                  <a:cubicBezTo>
                    <a:pt x="156023" y="61763"/>
                    <a:pt x="169849" y="47937"/>
                    <a:pt x="169849" y="30882"/>
                  </a:cubicBezTo>
                  <a:cubicBezTo>
                    <a:pt x="169849" y="13826"/>
                    <a:pt x="156023" y="0"/>
                    <a:pt x="138967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3252439" y="2361402"/>
              <a:ext cx="139449" cy="139478"/>
            </a:xfrm>
            <a:custGeom>
              <a:avLst/>
              <a:gdLst>
                <a:gd name="connsiteX0" fmla="*/ 86416 w 139449"/>
                <a:gd name="connsiteY0" fmla="*/ 9428 h 139478"/>
                <a:gd name="connsiteX1" fmla="*/ 9985 w 139449"/>
                <a:gd name="connsiteY1" fmla="*/ 85860 h 139478"/>
                <a:gd name="connsiteX2" fmla="*/ 8146 w 139449"/>
                <a:gd name="connsiteY2" fmla="*/ 129494 h 139478"/>
                <a:gd name="connsiteX3" fmla="*/ 51780 w 139449"/>
                <a:gd name="connsiteY3" fmla="*/ 131334 h 139478"/>
                <a:gd name="connsiteX4" fmla="*/ 53589 w 139449"/>
                <a:gd name="connsiteY4" fmla="*/ 129526 h 139478"/>
                <a:gd name="connsiteX5" fmla="*/ 130021 w 139449"/>
                <a:gd name="connsiteY5" fmla="*/ 53094 h 139478"/>
                <a:gd name="connsiteX6" fmla="*/ 130781 w 139449"/>
                <a:gd name="connsiteY6" fmla="*/ 9428 h 139478"/>
                <a:gd name="connsiteX7" fmla="*/ 87114 w 139449"/>
                <a:gd name="connsiteY7" fmla="*/ 8668 h 139478"/>
                <a:gd name="connsiteX8" fmla="*/ 86355 w 139449"/>
                <a:gd name="connsiteY8" fmla="*/ 9428 h 1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49" h="139478">
                  <a:moveTo>
                    <a:pt x="86416" y="9428"/>
                  </a:moveTo>
                  <a:lnTo>
                    <a:pt x="9985" y="85860"/>
                  </a:lnTo>
                  <a:cubicBezTo>
                    <a:pt x="-2573" y="97402"/>
                    <a:pt x="-3396" y="116937"/>
                    <a:pt x="8146" y="129494"/>
                  </a:cubicBezTo>
                  <a:cubicBezTo>
                    <a:pt x="19686" y="142052"/>
                    <a:pt x="39222" y="142875"/>
                    <a:pt x="51780" y="131334"/>
                  </a:cubicBezTo>
                  <a:cubicBezTo>
                    <a:pt x="52408" y="130757"/>
                    <a:pt x="53012" y="130153"/>
                    <a:pt x="53589" y="129526"/>
                  </a:cubicBezTo>
                  <a:lnTo>
                    <a:pt x="130021" y="53094"/>
                  </a:lnTo>
                  <a:cubicBezTo>
                    <a:pt x="142289" y="41245"/>
                    <a:pt x="142629" y="21696"/>
                    <a:pt x="130781" y="9428"/>
                  </a:cubicBezTo>
                  <a:cubicBezTo>
                    <a:pt x="118932" y="-2840"/>
                    <a:pt x="99382" y="-3180"/>
                    <a:pt x="87114" y="8668"/>
                  </a:cubicBezTo>
                  <a:cubicBezTo>
                    <a:pt x="86857" y="8917"/>
                    <a:pt x="86603" y="9170"/>
                    <a:pt x="86355" y="9428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018779" y="2355125"/>
              <a:ext cx="138630" cy="138606"/>
            </a:xfrm>
            <a:custGeom>
              <a:avLst/>
              <a:gdLst>
                <a:gd name="connsiteX0" fmla="*/ 53498 w 138630"/>
                <a:gd name="connsiteY0" fmla="*/ 9854 h 138606"/>
                <a:gd name="connsiteX1" fmla="*/ 9853 w 138630"/>
                <a:gd name="connsiteY1" fmla="*/ 8265 h 138606"/>
                <a:gd name="connsiteX2" fmla="*/ 8266 w 138630"/>
                <a:gd name="connsiteY2" fmla="*/ 51910 h 138606"/>
                <a:gd name="connsiteX3" fmla="*/ 9878 w 138630"/>
                <a:gd name="connsiteY3" fmla="*/ 53520 h 138606"/>
                <a:gd name="connsiteX4" fmla="*/ 86295 w 138630"/>
                <a:gd name="connsiteY4" fmla="*/ 129937 h 138606"/>
                <a:gd name="connsiteX5" fmla="*/ 129961 w 138630"/>
                <a:gd name="connsiteY5" fmla="*/ 129177 h 138606"/>
                <a:gd name="connsiteX6" fmla="*/ 129961 w 138630"/>
                <a:gd name="connsiteY6" fmla="*/ 86270 h 13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0" h="138606">
                  <a:moveTo>
                    <a:pt x="53498" y="9854"/>
                  </a:moveTo>
                  <a:cubicBezTo>
                    <a:pt x="41885" y="-2636"/>
                    <a:pt x="22345" y="-3348"/>
                    <a:pt x="9853" y="8265"/>
                  </a:cubicBezTo>
                  <a:cubicBezTo>
                    <a:pt x="-2637" y="19878"/>
                    <a:pt x="-3348" y="39418"/>
                    <a:pt x="8266" y="51910"/>
                  </a:cubicBezTo>
                  <a:cubicBezTo>
                    <a:pt x="8783" y="52466"/>
                    <a:pt x="9321" y="53003"/>
                    <a:pt x="9878" y="53520"/>
                  </a:cubicBezTo>
                  <a:lnTo>
                    <a:pt x="86295" y="129937"/>
                  </a:lnTo>
                  <a:cubicBezTo>
                    <a:pt x="98562" y="141786"/>
                    <a:pt x="118112" y="141446"/>
                    <a:pt x="129961" y="129177"/>
                  </a:cubicBezTo>
                  <a:cubicBezTo>
                    <a:pt x="141520" y="117210"/>
                    <a:pt x="141520" y="98237"/>
                    <a:pt x="129961" y="8627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4148323" y="2035703"/>
              <a:ext cx="169848" cy="61763"/>
            </a:xfrm>
            <a:custGeom>
              <a:avLst/>
              <a:gdLst>
                <a:gd name="connsiteX0" fmla="*/ 138967 w 169848"/>
                <a:gd name="connsiteY0" fmla="*/ 0 h 61763"/>
                <a:gd name="connsiteX1" fmla="*/ 30882 w 169848"/>
                <a:gd name="connsiteY1" fmla="*/ 0 h 61763"/>
                <a:gd name="connsiteX2" fmla="*/ 0 w 169848"/>
                <a:gd name="connsiteY2" fmla="*/ 30882 h 61763"/>
                <a:gd name="connsiteX3" fmla="*/ 30882 w 169848"/>
                <a:gd name="connsiteY3" fmla="*/ 61763 h 61763"/>
                <a:gd name="connsiteX4" fmla="*/ 138967 w 169848"/>
                <a:gd name="connsiteY4" fmla="*/ 61763 h 61763"/>
                <a:gd name="connsiteX5" fmla="*/ 169849 w 169848"/>
                <a:gd name="connsiteY5" fmla="*/ 30882 h 61763"/>
                <a:gd name="connsiteX6" fmla="*/ 138967 w 169848"/>
                <a:gd name="connsiteY6" fmla="*/ 0 h 6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48" h="61763">
                  <a:moveTo>
                    <a:pt x="138967" y="0"/>
                  </a:moveTo>
                  <a:lnTo>
                    <a:pt x="30882" y="0"/>
                  </a:lnTo>
                  <a:cubicBezTo>
                    <a:pt x="13826" y="0"/>
                    <a:pt x="0" y="13826"/>
                    <a:pt x="0" y="30882"/>
                  </a:cubicBezTo>
                  <a:cubicBezTo>
                    <a:pt x="0" y="47937"/>
                    <a:pt x="13826" y="61763"/>
                    <a:pt x="30882" y="61763"/>
                  </a:cubicBezTo>
                  <a:lnTo>
                    <a:pt x="138967" y="61763"/>
                  </a:lnTo>
                  <a:cubicBezTo>
                    <a:pt x="156023" y="61763"/>
                    <a:pt x="169849" y="47937"/>
                    <a:pt x="169849" y="30882"/>
                  </a:cubicBezTo>
                  <a:cubicBezTo>
                    <a:pt x="169849" y="13826"/>
                    <a:pt x="156023" y="0"/>
                    <a:pt x="138967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2649855" y="6052185"/>
            <a:ext cx="4959985" cy="12833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false" upright="false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二元市场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标量市场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组合市场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</p:txBody>
      </p:sp>
      <p:sp>
        <p:nvSpPr>
          <p:cNvPr id="3" name="Text Box 2"/>
          <p:cNvSpPr txBox="true"/>
          <p:nvPr/>
        </p:nvSpPr>
        <p:spPr>
          <a:xfrm>
            <a:off x="14575155" y="4205605"/>
            <a:ext cx="28314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false" upright="false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按方式分类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</p:txBody>
      </p:sp>
      <p:sp>
        <p:nvSpPr>
          <p:cNvPr id="27" name="Text Box 26"/>
          <p:cNvSpPr txBox="true"/>
          <p:nvPr/>
        </p:nvSpPr>
        <p:spPr>
          <a:xfrm>
            <a:off x="12551410" y="5253355"/>
            <a:ext cx="6841490" cy="2019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false" upright="false">
            <a:spAutoFit/>
          </a:bodyPr>
          <a:p>
            <a:pPr marL="457200" marR="0" indent="-4572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连续双边拍卖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评分规则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  <a:p>
            <a:pPr marL="800100" marR="0" lvl="1" indent="-3429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Brier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分数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  <a:p>
            <a:pPr marL="800100" marR="0" lvl="1" indent="-3429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/>
              </a:rPr>
              <a:t>LMSR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宋体" charset="0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true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true"/>
          <p:nvPr/>
        </p:nvSpPr>
        <p:spPr>
          <a:xfrm>
            <a:off x="12098073" y="1192151"/>
            <a:ext cx="10926754" cy="10192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How It Works</a:t>
            </a:r>
          </a:p>
        </p:txBody>
      </p:sp>
      <p:sp>
        <p:nvSpPr>
          <p:cNvPr id="170" name="Create Your Shares"/>
          <p:cNvSpPr txBox="true"/>
          <p:nvPr/>
        </p:nvSpPr>
        <p:spPr>
          <a:xfrm>
            <a:off x="12098073" y="31369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Create Your Shares</a:t>
            </a:r>
          </a:p>
        </p:txBody>
      </p:sp>
      <p:sp>
        <p:nvSpPr>
          <p:cNvPr id="171" name="An individual, known as an aggregator, wishes to obtain a prediction on a particular variable. They create a new market and pose a question about the variable they want to test."/>
          <p:cNvSpPr txBox="true"/>
          <p:nvPr/>
        </p:nvSpPr>
        <p:spPr>
          <a:xfrm>
            <a:off x="12163297" y="39878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An individual, known as an aggregator, wishes to obtain a prediction on a particular variable. They create a new market and pose a question about the variable they want to test.</a:t>
            </a:r>
          </a:p>
        </p:txBody>
      </p:sp>
      <p:grpSp>
        <p:nvGrpSpPr>
          <p:cNvPr id="177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72" name="1"/>
            <p:cNvSpPr txBox="true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Zeitgeist"/>
            <p:cNvSpPr txBox="true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74" name="Presentation"/>
            <p:cNvSpPr txBox="true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75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80" name="Группа"/>
          <p:cNvGrpSpPr/>
          <p:nvPr/>
        </p:nvGrpSpPr>
        <p:grpSpPr>
          <a:xfrm>
            <a:off x="10236200" y="3197291"/>
            <a:ext cx="1270000" cy="1270001"/>
            <a:chOff x="0" y="0"/>
            <a:chExt cx="1270000" cy="1270000"/>
          </a:xfrm>
        </p:grpSpPr>
        <p:sp>
          <p:nvSpPr>
            <p:cNvPr id="17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1"/>
            <p:cNvSpPr txBox="true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1" name="Trade on Your Beliefs"/>
          <p:cNvSpPr txBox="true"/>
          <p:nvPr/>
        </p:nvSpPr>
        <p:spPr>
          <a:xfrm>
            <a:off x="12098073" y="63373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Trade on Your Beliefs</a:t>
            </a:r>
          </a:p>
        </p:txBody>
      </p:sp>
      <p:sp>
        <p:nvSpPr>
          <p:cNvPr id="182" name="Traders, whom each hold different views and information regarding the variable in question will take position in the market by buying market shares."/>
          <p:cNvSpPr txBox="true"/>
          <p:nvPr/>
        </p:nvSpPr>
        <p:spPr>
          <a:xfrm>
            <a:off x="12163297" y="71882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Traders, whom each hold different views and information regarding the variable in question will take position in the market by buying market shares.</a:t>
            </a:r>
          </a:p>
        </p:txBody>
      </p:sp>
      <p:grpSp>
        <p:nvGrpSpPr>
          <p:cNvPr id="185" name="Группа"/>
          <p:cNvGrpSpPr/>
          <p:nvPr/>
        </p:nvGrpSpPr>
        <p:grpSpPr>
          <a:xfrm>
            <a:off x="10236200" y="6397691"/>
            <a:ext cx="1270000" cy="1270001"/>
            <a:chOff x="0" y="0"/>
            <a:chExt cx="1270000" cy="1270000"/>
          </a:xfrm>
        </p:grpSpPr>
        <p:sp>
          <p:nvSpPr>
            <p:cNvPr id="183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2"/>
            <p:cNvSpPr txBox="true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6" name="Report the Outcome"/>
          <p:cNvSpPr txBox="true"/>
          <p:nvPr/>
        </p:nvSpPr>
        <p:spPr>
          <a:xfrm>
            <a:off x="12098073" y="9598091"/>
            <a:ext cx="10926752" cy="6348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Report the Outcome</a:t>
            </a:r>
          </a:p>
        </p:txBody>
      </p:sp>
      <p:sp>
        <p:nvSpPr>
          <p:cNvPr id="187" name="After the conclusion of the event, the designated oracle will report the outcome of the question to Zeitgeist."/>
          <p:cNvSpPr txBox="true"/>
          <p:nvPr/>
        </p:nvSpPr>
        <p:spPr>
          <a:xfrm>
            <a:off x="12163297" y="10448894"/>
            <a:ext cx="10177464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After the conclusion of the event, the designated oracle will report the outcome of the question to Zeitgeist.</a:t>
            </a:r>
          </a:p>
        </p:txBody>
      </p:sp>
      <p:grpSp>
        <p:nvGrpSpPr>
          <p:cNvPr id="190" name="Группа"/>
          <p:cNvGrpSpPr/>
          <p:nvPr/>
        </p:nvGrpSpPr>
        <p:grpSpPr>
          <a:xfrm>
            <a:off x="10236200" y="9658386"/>
            <a:ext cx="1270000" cy="1270001"/>
            <a:chOff x="0" y="0"/>
            <a:chExt cx="1270000" cy="1270000"/>
          </a:xfrm>
        </p:grpSpPr>
        <p:sp>
          <p:nvSpPr>
            <p:cNvPr id="18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3"/>
            <p:cNvSpPr txBox="true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91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true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true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true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true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true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20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00" name="1"/>
            <p:cNvSpPr txBox="true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Zeitgeist"/>
            <p:cNvSpPr txBox="true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02" name="Presentation"/>
            <p:cNvSpPr txBox="true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0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Изображение" descr="Изображение"/>
          <p:cNvPicPr>
            <a:picLocks noChangeAspect="true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true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Изображение" descr="Изображение"/>
          <p:cNvPicPr>
            <a:picLocks noChangeAspect="true"/>
          </p:cNvPicPr>
          <p:nvPr/>
        </p:nvPicPr>
        <p:blipFill>
          <a:blip r:embed="rId3"/>
          <a:srcRect l="13523" t="17855" r="13523" b="22210"/>
          <a:stretch>
            <a:fillRect/>
          </a:stretch>
        </p:blipFill>
        <p:spPr>
          <a:xfrm>
            <a:off x="15676" y="24052"/>
            <a:ext cx="24352769" cy="137302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1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10" name="1"/>
            <p:cNvSpPr txBox="true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Zeitgeist"/>
            <p:cNvSpPr txBox="true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12" name="Presentation"/>
            <p:cNvSpPr txBox="true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1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6" name="Таблица"/>
          <p:cNvGraphicFramePr/>
          <p:nvPr/>
        </p:nvGraphicFramePr>
        <p:xfrm>
          <a:off x="1593457" y="2369413"/>
          <a:ext cx="21570069" cy="9115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58404"/>
                <a:gridCol w="4042961"/>
                <a:gridCol w="3783358"/>
                <a:gridCol w="10485343"/>
              </a:tblGrid>
              <a:tr h="900127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Allocation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Amount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Percent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</a:tr>
              <a:tr h="72186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Sale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786413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Sale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6465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Public Sale (IDO)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Available at genesis of the network.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074619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Airdrops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airdrops will target users of prediction markets applications on other chains in order to seed initial user base.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271174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Community Incentives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rewards which are reserved to community members who can prove they help the Zeitgeist project. This includes the referral program, early testnet usage, and content creation.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6041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Parachain Lease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These funds are reserved for incentivizing Zeitgeist’s parachain lease on Kusama for the first 6 years. It will likely be paid out to users who lock KSM in continuous interest payments similar to staking.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16742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Team and Advisors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24 months vesting with 20% availabe at genesis and 80% on a linear schedule. Under the control of ZeitgeistPM LLC to reward early team members and future employees.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871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Zeitgeist Foundation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Funds to be used to in developer partnerships programs, as grants to teams that build on Zeitgeist, in future airdrops or sales. Under the control of Zeitgeist Foundation, a non-profit entity separate from ZeitgeitPM LLC.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false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false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false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false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false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false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false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3048</Words>
  <Application>WPS Presentation</Application>
  <PresentationFormat/>
  <Paragraphs>174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Helvetica Neue</vt:lpstr>
      <vt:lpstr>Gubbi</vt:lpstr>
      <vt:lpstr>Helvetica Neue Medium</vt:lpstr>
      <vt:lpstr>微软雅黑</vt:lpstr>
      <vt:lpstr>文泉驿微米黑</vt:lpstr>
      <vt:lpstr>Verdana</vt:lpstr>
      <vt:lpstr>Ubuntu</vt:lpstr>
      <vt:lpstr>DejaVu Sans</vt:lpstr>
      <vt:lpstr>宋体</vt:lpstr>
      <vt:lpstr>Arial Unicode MS</vt:lpstr>
      <vt:lpstr>Phetsarath OT</vt:lpstr>
      <vt:lpstr>Helvetica Neue</vt:lpstr>
      <vt:lpstr>Exo 2</vt:lpstr>
      <vt:lpstr>Chilanka</vt:lpstr>
      <vt:lpstr>21_BasicWhite</vt:lpstr>
      <vt:lpstr>PowerPoint 演示文稿</vt:lpstr>
      <vt:lpstr>PowerPoint 演示文稿</vt:lpstr>
      <vt:lpstr>Scoring Rule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4</cp:revision>
  <dcterms:created xsi:type="dcterms:W3CDTF">2021-07-07T09:07:34Z</dcterms:created>
  <dcterms:modified xsi:type="dcterms:W3CDTF">2021-07-07T09:07:34Z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DA5B44CB0260448495252E22CB6DE979</vt:lpwstr>
  </property>
  <property fmtid="{D5CDD505-2E9C-101B-9397-08002B2CF9AE}" pid="3" name="KSOProductBuildVer">
    <vt:lpwstr>1033-11.1.0.9719</vt:lpwstr>
  </property>
</Properties>
</file>